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89" r:id="rId2"/>
    <p:sldId id="290" r:id="rId3"/>
    <p:sldId id="291" r:id="rId4"/>
    <p:sldId id="292" r:id="rId5"/>
    <p:sldId id="293" r:id="rId6"/>
    <p:sldId id="256" r:id="rId7"/>
    <p:sldId id="294" r:id="rId8"/>
    <p:sldId id="288" r:id="rId9"/>
    <p:sldId id="272" r:id="rId10"/>
    <p:sldId id="273" r:id="rId11"/>
    <p:sldId id="259" r:id="rId12"/>
    <p:sldId id="260" r:id="rId13"/>
    <p:sldId id="257" r:id="rId14"/>
    <p:sldId id="258" r:id="rId15"/>
    <p:sldId id="261" r:id="rId16"/>
    <p:sldId id="262" r:id="rId17"/>
    <p:sldId id="263" r:id="rId18"/>
    <p:sldId id="264" r:id="rId19"/>
    <p:sldId id="265" r:id="rId20"/>
    <p:sldId id="276" r:id="rId21"/>
    <p:sldId id="266" r:id="rId22"/>
    <p:sldId id="267" r:id="rId23"/>
    <p:sldId id="269" r:id="rId24"/>
    <p:sldId id="268" r:id="rId25"/>
    <p:sldId id="271" r:id="rId26"/>
    <p:sldId id="270" r:id="rId27"/>
    <p:sldId id="274" r:id="rId28"/>
    <p:sldId id="275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95" r:id="rId38"/>
    <p:sldId id="285" r:id="rId39"/>
    <p:sldId id="286" r:id="rId40"/>
    <p:sldId id="287" r:id="rId41"/>
    <p:sldId id="297" r:id="rId42"/>
    <p:sldId id="298" r:id="rId43"/>
    <p:sldId id="299" r:id="rId44"/>
    <p:sldId id="300" r:id="rId45"/>
    <p:sldId id="301" r:id="rId46"/>
    <p:sldId id="302" r:id="rId47"/>
    <p:sldId id="307" r:id="rId48"/>
    <p:sldId id="303" r:id="rId49"/>
    <p:sldId id="306" r:id="rId50"/>
    <p:sldId id="304" r:id="rId51"/>
    <p:sldId id="296" r:id="rId52"/>
    <p:sldId id="305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04"/>
    <p:restoredTop sz="83224"/>
  </p:normalViewPr>
  <p:slideViewPr>
    <p:cSldViewPr snapToGrid="0" snapToObjects="1">
      <p:cViewPr varScale="1">
        <p:scale>
          <a:sx n="134" d="100"/>
          <a:sy n="134" d="100"/>
        </p:scale>
        <p:origin x="10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146AD-C390-134E-92EC-0E8926F666EC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E03A37-D25B-F844-9832-2792ABC21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300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jlwagner.net/webopt/ch01-exercise-pre-optimization" TargetMode="External"/><Relationship Id="rId4" Type="http://schemas.openxmlformats.org/officeDocument/2006/relationships/hyperlink" Target="http://jlwagner.net/webopt/ch01-exercise-post-optimization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Relationship Id="rId3" Type="http://schemas.openxmlformats.org/officeDocument/2006/relationships/hyperlink" Target="http://rubyinstaller.org/downloads" TargetMode="Externa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325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file types already use compression when they're encoded.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03A37-D25B-F844-9832-2792ABC2170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378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compare</a:t>
            </a:r>
          </a:p>
          <a:p>
            <a:pPr lvl="0"/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http://jlwagner.net/webopt/ch01-exercise-pre-optimization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http://jlwagner.net/webopt/ch01-exercise-post-optimization</a:t>
            </a:r>
            <a:r>
              <a:rPr lang="en-US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03A37-D25B-F844-9832-2792ABC2170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9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clone https://github.com/webopt/ch2-jank.git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03A37-D25B-F844-9832-2792ABC2170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46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Fixed example: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checkout -f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-transition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styles.css in your text editor and go to line 557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03A37-D25B-F844-9832-2792ABC2170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167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03A37-D25B-F844-9832-2792ABC2170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8229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 timestamp</a:t>
            </a:r>
            <a:r>
              <a:rPr lang="en-US" baseline="0" dirty="0" smtClean="0"/>
              <a:t> feature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behaviors.js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 to line 33.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//jQuery click event handler that opens up the scheduling modal: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$("#schedule").click(function(){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Inside of the function for this event handler, add a new line with the following code:</a:t>
            </a:r>
          </a:p>
          <a:p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console.timeStamp("Modal open.");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03A37-D25B-F844-9832-2792ABC2170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114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clone https://github.com/webopt/ch3-css.git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 ch3-css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install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 http.js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Optimized: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checkout -f shorthand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03A37-D25B-F844-9832-2792ABC2170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4393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checkout -f selectors 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 styles.css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03A37-D25B-F844-9832-2792ABC2170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4155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http://rubyinstaller.org/downloads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csscss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styles.css –v –-no-match-shorthand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03A37-D25B-F844-9832-2792ABC2170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388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Mobile means lower power</a:t>
            </a:r>
          </a:p>
          <a:p>
            <a:r>
              <a:rPr lang="en-US" dirty="0" smtClean="0"/>
              <a:t>Mobile first makes design more focused on more important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03A37-D25B-F844-9832-2792ABC2170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138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1950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03A37-D25B-F844-9832-2792ABC2170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8657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03A37-D25B-F844-9832-2792ABC2170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969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authors benchmarks</a:t>
            </a:r>
            <a:r>
              <a:rPr lang="en-US" baseline="0" dirty="0" smtClean="0"/>
              <a:t> vs </a:t>
            </a:r>
            <a:r>
              <a:rPr lang="en-US" baseline="0" dirty="0" err="1" smtClean="0"/>
              <a:t>Jquery</a:t>
            </a:r>
            <a:r>
              <a:rPr lang="en-US" baseline="0" dirty="0" smtClean="0"/>
              <a:t> Animate</a:t>
            </a:r>
            <a:endParaRPr lang="en-US" dirty="0" smtClean="0"/>
          </a:p>
          <a:p>
            <a:r>
              <a:rPr lang="en-US" dirty="0" smtClean="0"/>
              <a:t>54</a:t>
            </a:r>
            <a:r>
              <a:rPr lang="en-US" baseline="0" dirty="0" smtClean="0"/>
              <a:t>% less memory used</a:t>
            </a:r>
          </a:p>
          <a:p>
            <a:r>
              <a:rPr lang="en-US" baseline="0" dirty="0" smtClean="0"/>
              <a:t>22% </a:t>
            </a:r>
            <a:r>
              <a:rPr lang="en-US" baseline="0" dirty="0" err="1" smtClean="0"/>
              <a:t>cpu</a:t>
            </a:r>
            <a:r>
              <a:rPr lang="en-US" baseline="0" dirty="0" smtClean="0"/>
              <a:t> perf increase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 are better libraries that use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requestAnimationFrame</a:t>
            </a:r>
            <a:r>
              <a:rPr lang="en-US" dirty="0" smtClean="0">
                <a:effectLst/>
              </a:rPr>
              <a:t> </a:t>
            </a:r>
          </a:p>
          <a:p>
            <a:r>
              <a:rPr lang="en-US" dirty="0" smtClean="0">
                <a:effectLst/>
              </a:rPr>
              <a:t>For complex</a:t>
            </a:r>
            <a:r>
              <a:rPr lang="en-US" baseline="0" dirty="0" smtClean="0">
                <a:effectLst/>
              </a:rPr>
              <a:t> situations.</a:t>
            </a:r>
          </a:p>
          <a:p>
            <a:r>
              <a:rPr lang="en-US" baseline="0" dirty="0" smtClean="0">
                <a:effectLst/>
              </a:rPr>
              <a:t>ch8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03A37-D25B-F844-9832-2792ABC2170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93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142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271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03A37-D25B-F844-9832-2792ABC217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285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Safari network tab lacks waterfall graph. It shows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 with latency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start time and duration columns</a:t>
            </a:r>
            <a:r>
              <a:rPr lang="en-US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03A37-D25B-F844-9832-2792ABC2170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1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the web browser downloads the HTML, it discovers a &lt;link&gt; tag to a style sheet, a couple of &lt;script&gt; tags linking to some JavaScript files, and an &lt;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tag referring to an image.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Can be 100s</a:t>
            </a:r>
            <a:r>
              <a:rPr lang="en-US" baseline="0" dirty="0" smtClean="0"/>
              <a:t> </a:t>
            </a:r>
            <a:r>
              <a:rPr lang="en-US" dirty="0" smtClean="0"/>
              <a:t>of assets.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03A37-D25B-F844-9832-2792ABC2170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22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03A37-D25B-F844-9832-2792ABC2170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45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cd ../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js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minify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jquery.js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minify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behaviors.js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03A37-D25B-F844-9832-2792ABC2170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93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7528-C59C-B14B-99D6-8EC65C2D1B9E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50AA0-F336-7B4B-AB37-3BF923280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345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7528-C59C-B14B-99D6-8EC65C2D1B9E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50AA0-F336-7B4B-AB37-3BF923280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450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7528-C59C-B14B-99D6-8EC65C2D1B9E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50AA0-F336-7B4B-AB37-3BF923280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014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7528-C59C-B14B-99D6-8EC65C2D1B9E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50AA0-F336-7B4B-AB37-3BF923280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974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7528-C59C-B14B-99D6-8EC65C2D1B9E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50AA0-F336-7B4B-AB37-3BF923280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58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7528-C59C-B14B-99D6-8EC65C2D1B9E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50AA0-F336-7B4B-AB37-3BF923280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400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7528-C59C-B14B-99D6-8EC65C2D1B9E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50AA0-F336-7B4B-AB37-3BF923280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85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7528-C59C-B14B-99D6-8EC65C2D1B9E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50AA0-F336-7B4B-AB37-3BF923280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9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7528-C59C-B14B-99D6-8EC65C2D1B9E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50AA0-F336-7B4B-AB37-3BF923280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076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7528-C59C-B14B-99D6-8EC65C2D1B9E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50AA0-F336-7B4B-AB37-3BF923280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51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7528-C59C-B14B-99D6-8EC65C2D1B9E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50AA0-F336-7B4B-AB37-3BF923280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59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97528-C59C-B14B-99D6-8EC65C2D1B9E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50AA0-F336-7B4B-AB37-3BF923280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110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nodejs.org/" TargetMode="External"/><Relationship Id="rId4" Type="http://schemas.openxmlformats.org/officeDocument/2006/relationships/hyperlink" Target="http://npmjs.com/" TargetMode="External"/><Relationship Id="rId5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png"/><Relationship Id="rId6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speed/pagespeed/insights/" TargetMode="External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oogle.com/analytics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community/webed/wiki/CSS_shorthand_reference" TargetMode="External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lderminds.com/" TargetMode="External"/><Relationship Id="rId4" Type="http://schemas.openxmlformats.org/officeDocument/2006/relationships/image" Target="../media/image13.jpeg"/><Relationship Id="rId5" Type="http://schemas.openxmlformats.org/officeDocument/2006/relationships/image" Target="../media/image14.jp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hyperlink" Target="https://www.google.com/webmasters/tools/mobile-friendly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snippets/css/a-guide-to-flexbox/" TargetMode="External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hyperlink" Target="https://www.manning.com/books/web-performance-in-action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pPr algn="ctr"/>
            <a:r>
              <a:rPr lang="en-US" sz="5400">
                <a:latin typeface="Segoe UI Light" panose="020B0502040204020203" pitchFamily="34" charset="0"/>
                <a:cs typeface="Segoe UI Light" panose="020B0502040204020203" pitchFamily="34" charset="0"/>
              </a:rPr>
              <a:t>@</a:t>
            </a:r>
            <a:r>
              <a:rPr lang="en-US" sz="5400" err="1">
                <a:latin typeface="Segoe UI Light" panose="020B0502040204020203" pitchFamily="34" charset="0"/>
                <a:cs typeface="Segoe UI Light" panose="020B0502040204020203" pitchFamily="34" charset="0"/>
              </a:rPr>
              <a:t>AtlCodeCamp</a:t>
            </a:r>
            <a:endParaRPr lang="en-US" sz="540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n-US" sz="5400" err="1">
                <a:latin typeface="Segoe UI Light" panose="020B0502040204020203" pitchFamily="34" charset="0"/>
                <a:cs typeface="Segoe UI Light" panose="020B0502040204020203" pitchFamily="34" charset="0"/>
              </a:rPr>
              <a:t>httpS</a:t>
            </a:r>
            <a:r>
              <a:rPr lang="en-US" sz="5400">
                <a:latin typeface="Segoe UI Light" panose="020B0502040204020203" pitchFamily="34" charset="0"/>
                <a:cs typeface="Segoe UI Light" panose="020B0502040204020203" pitchFamily="34" charset="0"/>
              </a:rPr>
              <a:t>://</a:t>
            </a:r>
            <a:r>
              <a:rPr lang="en-US" sz="5400" err="1">
                <a:latin typeface="Segoe UI Light" panose="020B0502040204020203" pitchFamily="34" charset="0"/>
                <a:cs typeface="Segoe UI Light" panose="020B0502040204020203" pitchFamily="34" charset="0"/>
              </a:rPr>
              <a:t>AtlantaCodeCamp.com</a:t>
            </a:r>
            <a:r>
              <a:rPr lang="en-US" sz="5400">
                <a:latin typeface="Segoe UI Light" panose="020B0502040204020203" pitchFamily="34" charset="0"/>
                <a:cs typeface="Segoe UI Light" panose="020B0502040204020203" pitchFamily="34" charset="0"/>
              </a:rPr>
              <a:t>/2016</a:t>
            </a:r>
          </a:p>
        </p:txBody>
      </p:sp>
      <p:pic>
        <p:nvPicPr>
          <p:cNvPr id="2050" name="Picture 2" descr="https://gallery.mailchimp.com/05e4f34e24267e5452cff78d8/images/75e21599-cb18-4056-97a7-0bf5433670c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3" y="2694684"/>
            <a:ext cx="10147618" cy="93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1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Keyboard Shortcut	</a:t>
            </a:r>
          </a:p>
          <a:p>
            <a:pPr lvl="1"/>
            <a:r>
              <a:rPr lang="en-US" dirty="0" smtClean="0"/>
              <a:t>WIN: F12, or Ctrl + Shift + I	</a:t>
            </a:r>
          </a:p>
          <a:p>
            <a:pPr lvl="1"/>
            <a:r>
              <a:rPr lang="en-US" dirty="0" smtClean="0"/>
              <a:t>MAC: </a:t>
            </a:r>
            <a:r>
              <a:rPr lang="en-US" dirty="0" err="1" smtClean="0"/>
              <a:t>Cmd</a:t>
            </a:r>
            <a:r>
              <a:rPr lang="en-US" dirty="0" smtClean="0"/>
              <a:t> + Opt +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85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Simulate Network Conditions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36" y="3105807"/>
            <a:ext cx="10988564" cy="2175641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4950372" y="4382813"/>
            <a:ext cx="1466193" cy="346842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6542689" y="4382813"/>
            <a:ext cx="2175640" cy="346842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/>
          <p:cNvSpPr/>
          <p:nvPr/>
        </p:nvSpPr>
        <p:spPr>
          <a:xfrm>
            <a:off x="333705" y="4382813"/>
            <a:ext cx="472964" cy="346842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4771696" y="4015801"/>
            <a:ext cx="872359" cy="25073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4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02437"/>
            <a:ext cx="10515600" cy="1325563"/>
          </a:xfrm>
        </p:spPr>
        <p:txBody>
          <a:bodyPr/>
          <a:lstStyle/>
          <a:p>
            <a:r>
              <a:rPr lang="en-US" dirty="0" smtClean="0"/>
              <a:t>Waterfall Charts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53563"/>
            <a:ext cx="10515600" cy="4351338"/>
          </a:xfrm>
        </p:spPr>
        <p:txBody>
          <a:bodyPr/>
          <a:lstStyle/>
          <a:p>
            <a:r>
              <a:rPr lang="en-US" dirty="0" smtClean="0"/>
              <a:t>Analyze </a:t>
            </a:r>
            <a:r>
              <a:rPr lang="en-US" dirty="0"/>
              <a:t>amount of </a:t>
            </a:r>
            <a:r>
              <a:rPr lang="en-US" dirty="0" smtClean="0"/>
              <a:t>requests, size </a:t>
            </a:r>
            <a:r>
              <a:rPr lang="en-US" dirty="0"/>
              <a:t>of </a:t>
            </a:r>
            <a:r>
              <a:rPr lang="en-US" dirty="0" smtClean="0"/>
              <a:t>website </a:t>
            </a:r>
            <a:r>
              <a:rPr lang="en-US" dirty="0"/>
              <a:t>in kilobytes, </a:t>
            </a:r>
            <a:r>
              <a:rPr lang="en-US" dirty="0" smtClean="0"/>
              <a:t>time to load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581" y="1403131"/>
            <a:ext cx="9501805" cy="504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17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Asset Requests by Browser from Server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760" y="2111828"/>
            <a:ext cx="750247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7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and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u="sng" dirty="0" smtClean="0">
                <a:hlinkClick r:id="rId3"/>
              </a:rPr>
              <a:t>nodejs.org</a:t>
            </a:r>
            <a:r>
              <a:rPr lang="en-US" u="sng" dirty="0" smtClean="0"/>
              <a:t> </a:t>
            </a:r>
          </a:p>
          <a:p>
            <a:r>
              <a:rPr lang="en-US" dirty="0" smtClean="0"/>
              <a:t>Hosted </a:t>
            </a:r>
            <a:r>
              <a:rPr lang="en-US" dirty="0" err="1" smtClean="0"/>
              <a:t>npm</a:t>
            </a:r>
            <a:r>
              <a:rPr lang="en-US" dirty="0" smtClean="0"/>
              <a:t> packages listed on</a:t>
            </a:r>
            <a:r>
              <a:rPr lang="en-US" dirty="0"/>
              <a:t> </a:t>
            </a:r>
            <a:r>
              <a:rPr lang="en-US" u="sng" dirty="0" smtClean="0">
                <a:hlinkClick r:id="rId4"/>
              </a:rPr>
              <a:t>npmjs.com</a:t>
            </a:r>
            <a:r>
              <a:rPr lang="en-US" dirty="0" smtClean="0">
                <a:effectLst/>
              </a:rPr>
              <a:t> </a:t>
            </a:r>
          </a:p>
          <a:p>
            <a:pPr lvl="1"/>
            <a:r>
              <a:rPr lang="en-US" dirty="0" smtClean="0"/>
              <a:t>&gt; </a:t>
            </a:r>
            <a:r>
              <a:rPr lang="en-US" dirty="0" err="1" smtClean="0"/>
              <a:t>npm</a:t>
            </a:r>
            <a:r>
              <a:rPr lang="en-US" dirty="0" smtClean="0"/>
              <a:t> </a:t>
            </a:r>
            <a:r>
              <a:rPr lang="en-US" dirty="0"/>
              <a:t>install </a:t>
            </a:r>
            <a:r>
              <a:rPr lang="en-US" dirty="0" smtClean="0"/>
              <a:t>express</a:t>
            </a:r>
          </a:p>
          <a:p>
            <a:pPr lvl="2"/>
            <a:r>
              <a:rPr lang="en-US" dirty="0" smtClean="0">
                <a:effectLst/>
              </a:rPr>
              <a:t>installs the Express framework to your current directory, which we use to create a simple web server </a:t>
            </a:r>
          </a:p>
          <a:p>
            <a:r>
              <a:rPr lang="en-US" u="sng" dirty="0" smtClean="0">
                <a:hlinkClick r:id="rId5"/>
              </a:rPr>
              <a:t>git-scm.com/downloads</a:t>
            </a:r>
            <a:r>
              <a:rPr lang="en-US" dirty="0" smtClean="0">
                <a:effectLst/>
              </a:rPr>
              <a:t> </a:t>
            </a:r>
          </a:p>
          <a:p>
            <a:pPr lvl="1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clone 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malchata</a:t>
            </a:r>
            <a:r>
              <a:rPr lang="en-US" dirty="0" smtClean="0"/>
              <a:t>/ch1-coyle.git</a:t>
            </a:r>
          </a:p>
          <a:p>
            <a:pPr lvl="1"/>
            <a:r>
              <a:rPr lang="en-US" dirty="0" smtClean="0"/>
              <a:t>&gt; cd ch1-coyle</a:t>
            </a:r>
          </a:p>
          <a:p>
            <a:pPr lvl="2"/>
            <a:r>
              <a:rPr lang="en-US" dirty="0" smtClean="0"/>
              <a:t>End result: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checkout -f optimized</a:t>
            </a:r>
            <a:endParaRPr lang="en-US" dirty="0" smtClean="0"/>
          </a:p>
          <a:p>
            <a:r>
              <a:rPr lang="en-US" dirty="0" smtClean="0"/>
              <a:t>&gt; node </a:t>
            </a:r>
            <a:r>
              <a:rPr lang="en-US" dirty="0" err="1"/>
              <a:t>http.js</a:t>
            </a:r>
            <a:endParaRPr lang="en-US" dirty="0"/>
          </a:p>
          <a:p>
            <a:r>
              <a:rPr lang="en-US" dirty="0"/>
              <a:t>Visit http://localhost:8080/</a:t>
            </a:r>
          </a:p>
        </p:txBody>
      </p:sp>
    </p:spTree>
    <p:extLst>
      <p:ext uri="{BB962C8B-B14F-4D97-AF65-F5344CB8AC3E}">
        <p14:creationId xmlns:p14="http://schemas.microsoft.com/office/powerpoint/2010/main" val="132258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Minifying </a:t>
            </a:r>
            <a:r>
              <a:rPr lang="en-US" dirty="0"/>
              <a:t>the assets </a:t>
            </a:r>
            <a:r>
              <a:rPr lang="en-US" dirty="0" smtClean="0"/>
              <a:t>(CSS</a:t>
            </a:r>
            <a:r>
              <a:rPr lang="en-US" dirty="0"/>
              <a:t>, </a:t>
            </a:r>
            <a:r>
              <a:rPr lang="en-US" dirty="0" smtClean="0"/>
              <a:t>JavaScript, HTML…)</a:t>
            </a:r>
          </a:p>
          <a:p>
            <a:r>
              <a:rPr lang="en-US" dirty="0" smtClean="0"/>
              <a:t>Optimize </a:t>
            </a:r>
            <a:r>
              <a:rPr lang="en-US" dirty="0"/>
              <a:t>the images </a:t>
            </a:r>
            <a:r>
              <a:rPr lang="en-US" dirty="0" smtClean="0"/>
              <a:t>preserving their </a:t>
            </a:r>
            <a:r>
              <a:rPr lang="en-US" dirty="0"/>
              <a:t>visual </a:t>
            </a:r>
            <a:r>
              <a:rPr lang="en-US" dirty="0" smtClean="0"/>
              <a:t>integrity</a:t>
            </a:r>
          </a:p>
          <a:p>
            <a:r>
              <a:rPr lang="en-US" dirty="0" smtClean="0"/>
              <a:t>Compression </a:t>
            </a:r>
            <a:r>
              <a:rPr lang="en-US" dirty="0"/>
              <a:t>on the server for text assets</a:t>
            </a:r>
            <a:r>
              <a:rPr lang="en-US" dirty="0" smtClean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1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23609"/>
            <a:ext cx="10515600" cy="1325563"/>
          </a:xfrm>
        </p:spPr>
        <p:txBody>
          <a:bodyPr/>
          <a:lstStyle/>
          <a:p>
            <a:r>
              <a:rPr lang="en-US" dirty="0" err="1" smtClean="0"/>
              <a:t>Minification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31933"/>
            <a:ext cx="10515600" cy="4351338"/>
          </a:xfrm>
        </p:spPr>
        <p:txBody>
          <a:bodyPr/>
          <a:lstStyle/>
          <a:p>
            <a:r>
              <a:rPr lang="en-US" dirty="0" smtClean="0"/>
              <a:t>Strip all </a:t>
            </a:r>
            <a:r>
              <a:rPr lang="en-US" dirty="0"/>
              <a:t>white space and </a:t>
            </a:r>
            <a:r>
              <a:rPr lang="en-US" dirty="0" smtClean="0"/>
              <a:t>characters not unnecessary for functionality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084" y="2214154"/>
            <a:ext cx="8343626" cy="388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49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Minification</a:t>
            </a:r>
            <a:r>
              <a:rPr lang="en-US" dirty="0" smtClean="0"/>
              <a:t>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6193"/>
            <a:ext cx="10515600" cy="471077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 smtClean="0"/>
              <a:t>&gt; </a:t>
            </a:r>
            <a:r>
              <a:rPr lang="en-US" sz="2800" dirty="0" err="1" smtClean="0"/>
              <a:t>npm</a:t>
            </a:r>
            <a:r>
              <a:rPr lang="en-US" sz="2800" dirty="0" smtClean="0"/>
              <a:t> install </a:t>
            </a:r>
            <a:r>
              <a:rPr lang="en-US" sz="2800" dirty="0" err="1" smtClean="0">
                <a:solidFill>
                  <a:srgbClr val="FF0000"/>
                </a:solidFill>
              </a:rPr>
              <a:t>minifier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smtClean="0"/>
              <a:t>–g 		# for </a:t>
            </a:r>
            <a:r>
              <a:rPr lang="en-US" sz="2800" dirty="0" err="1" smtClean="0"/>
              <a:t>js</a:t>
            </a:r>
            <a:r>
              <a:rPr lang="en-US" sz="2800" dirty="0" smtClean="0"/>
              <a:t> and </a:t>
            </a:r>
            <a:r>
              <a:rPr lang="en-US" sz="2800" dirty="0" err="1" smtClean="0"/>
              <a:t>css</a:t>
            </a:r>
            <a:r>
              <a:rPr lang="en-US" sz="2800" dirty="0" smtClean="0"/>
              <a:t> filed</a:t>
            </a:r>
          </a:p>
          <a:p>
            <a:pPr marL="0" indent="0">
              <a:buNone/>
            </a:pPr>
            <a:r>
              <a:rPr lang="en-US" dirty="0"/>
              <a:t>&gt; </a:t>
            </a:r>
            <a:r>
              <a:rPr lang="en-US" dirty="0" err="1"/>
              <a:t>npm</a:t>
            </a:r>
            <a:r>
              <a:rPr lang="en-US" dirty="0"/>
              <a:t> install </a:t>
            </a:r>
            <a:r>
              <a:rPr lang="en-US" dirty="0" smtClean="0">
                <a:solidFill>
                  <a:srgbClr val="FF0000"/>
                </a:solidFill>
              </a:rPr>
              <a:t>html-minify</a:t>
            </a:r>
            <a:r>
              <a:rPr lang="en-US" dirty="0" smtClean="0"/>
              <a:t> –g	# for html files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&gt; cd </a:t>
            </a:r>
            <a:r>
              <a:rPr lang="en-US" dirty="0" err="1" smtClean="0"/>
              <a:t>css</a:t>
            </a:r>
            <a:endParaRPr lang="en-US" dirty="0" smtClean="0"/>
          </a:p>
          <a:p>
            <a:pPr marL="0" indent="0">
              <a:buNone/>
            </a:pPr>
            <a:r>
              <a:rPr lang="pl-PL" dirty="0" smtClean="0"/>
              <a:t>&gt; </a:t>
            </a:r>
            <a:r>
              <a:rPr lang="pl-PL" dirty="0" err="1" smtClean="0"/>
              <a:t>minify</a:t>
            </a:r>
            <a:r>
              <a:rPr lang="pl-PL" dirty="0" smtClean="0"/>
              <a:t> </a:t>
            </a:r>
            <a:r>
              <a:rPr lang="pl-PL" dirty="0" err="1"/>
              <a:t>styles.css</a:t>
            </a:r>
            <a:r>
              <a:rPr lang="pl-PL" dirty="0"/>
              <a:t> </a:t>
            </a:r>
          </a:p>
          <a:p>
            <a:pPr marL="0" indent="0">
              <a:buNone/>
            </a:pPr>
            <a:r>
              <a:rPr lang="pl-PL" dirty="0" smtClean="0"/>
              <a:t>	</a:t>
            </a:r>
            <a:r>
              <a:rPr lang="pl-PL" dirty="0" err="1" smtClean="0"/>
              <a:t>Minification</a:t>
            </a:r>
            <a:r>
              <a:rPr lang="pl-PL" dirty="0" smtClean="0"/>
              <a:t> </a:t>
            </a:r>
            <a:r>
              <a:rPr lang="pl-PL" dirty="0" err="1"/>
              <a:t>complete</a:t>
            </a:r>
            <a:endParaRPr lang="pl-PL" dirty="0"/>
          </a:p>
          <a:p>
            <a:pPr marL="0" indent="0">
              <a:buNone/>
            </a:pPr>
            <a:r>
              <a:rPr lang="pl-PL" dirty="0" smtClean="0"/>
              <a:t>&gt; </a:t>
            </a:r>
            <a:r>
              <a:rPr lang="pl-PL" dirty="0" err="1" smtClean="0"/>
              <a:t>ls</a:t>
            </a:r>
            <a:r>
              <a:rPr lang="pl-PL" dirty="0" smtClean="0"/>
              <a:t> </a:t>
            </a:r>
            <a:r>
              <a:rPr lang="pl-PL" dirty="0"/>
              <a:t>-la</a:t>
            </a:r>
          </a:p>
          <a:p>
            <a:pPr marL="0" indent="0">
              <a:buNone/>
            </a:pPr>
            <a:r>
              <a:rPr lang="pl-PL" dirty="0"/>
              <a:t>	</a:t>
            </a:r>
            <a:r>
              <a:rPr lang="pl-PL" dirty="0" smtClean="0"/>
              <a:t>18712 </a:t>
            </a:r>
            <a:r>
              <a:rPr lang="pl-PL" dirty="0" err="1"/>
              <a:t>Jun</a:t>
            </a:r>
            <a:r>
              <a:rPr lang="pl-PL" dirty="0"/>
              <a:t> 18 03:56 </a:t>
            </a:r>
            <a:r>
              <a:rPr lang="pl-PL" dirty="0" err="1" smtClean="0"/>
              <a:t>styles.css</a:t>
            </a:r>
            <a:endParaRPr lang="pl-PL" dirty="0" smtClean="0"/>
          </a:p>
          <a:p>
            <a:pPr marL="0" indent="0">
              <a:buNone/>
            </a:pPr>
            <a:r>
              <a:rPr lang="pl-PL" dirty="0"/>
              <a:t>	</a:t>
            </a:r>
            <a:r>
              <a:rPr lang="pl-PL" dirty="0" smtClean="0"/>
              <a:t>16043 </a:t>
            </a:r>
            <a:r>
              <a:rPr lang="pl-PL" dirty="0" err="1"/>
              <a:t>Jun</a:t>
            </a:r>
            <a:r>
              <a:rPr lang="pl-PL" dirty="0"/>
              <a:t> 18 04:06 </a:t>
            </a:r>
            <a:r>
              <a:rPr lang="pl-PL" dirty="0" err="1" smtClean="0"/>
              <a:t>styles.min.css</a:t>
            </a:r>
            <a:endParaRPr lang="pl-PL" dirty="0" smtClean="0"/>
          </a:p>
          <a:p>
            <a:pPr marL="0" indent="0">
              <a:buNone/>
            </a:pPr>
            <a:r>
              <a:rPr lang="en-US" dirty="0" smtClean="0"/>
              <a:t>&gt; mv </a:t>
            </a:r>
            <a:r>
              <a:rPr lang="en-US" dirty="0" err="1"/>
              <a:t>index.html</a:t>
            </a:r>
            <a:r>
              <a:rPr lang="en-US" dirty="0"/>
              <a:t> </a:t>
            </a:r>
            <a:r>
              <a:rPr lang="en-US" dirty="0" err="1"/>
              <a:t>index.src.html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smtClean="0"/>
              <a:t>&gt; </a:t>
            </a:r>
            <a:r>
              <a:rPr lang="en-US" dirty="0" err="1" smtClean="0"/>
              <a:t>htmlminify</a:t>
            </a:r>
            <a:r>
              <a:rPr lang="en-US" dirty="0" smtClean="0"/>
              <a:t> </a:t>
            </a:r>
            <a:r>
              <a:rPr lang="en-US" dirty="0" err="1"/>
              <a:t>index.src.html</a:t>
            </a:r>
            <a:r>
              <a:rPr lang="en-US" dirty="0"/>
              <a:t> &gt; </a:t>
            </a:r>
            <a:r>
              <a:rPr lang="en-US" dirty="0" err="1"/>
              <a:t>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92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Compression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94" y="1690684"/>
            <a:ext cx="10909812" cy="462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29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compression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 compression</a:t>
            </a:r>
          </a:p>
          <a:p>
            <a:r>
              <a:rPr lang="en-US" dirty="0" smtClean="0"/>
              <a:t>Edit </a:t>
            </a:r>
            <a:r>
              <a:rPr lang="en-US" dirty="0" err="1" smtClean="0"/>
              <a:t>http.js</a:t>
            </a:r>
            <a:endParaRPr lang="en-US" dirty="0" smtClean="0"/>
          </a:p>
          <a:p>
            <a:r>
              <a:rPr lang="en-US" dirty="0" smtClean="0"/>
              <a:t>Refer to library</a:t>
            </a:r>
          </a:p>
          <a:p>
            <a:pPr lvl="1"/>
            <a:r>
              <a:rPr lang="en-US" b="1" dirty="0" err="1"/>
              <a:t>var</a:t>
            </a:r>
            <a:r>
              <a:rPr lang="en-US" b="1" dirty="0"/>
              <a:t> compression = require("compression"); </a:t>
            </a:r>
            <a:endParaRPr lang="en-US" b="1" dirty="0" smtClean="0"/>
          </a:p>
          <a:p>
            <a:pPr lvl="1"/>
            <a:endParaRPr lang="en-US" b="1" dirty="0"/>
          </a:p>
          <a:p>
            <a:r>
              <a:rPr lang="en-US" dirty="0" smtClean="0"/>
              <a:t>Add it to your app on server</a:t>
            </a:r>
          </a:p>
          <a:p>
            <a:pPr lvl="1"/>
            <a:r>
              <a:rPr lang="en-US" b="1" dirty="0" err="1"/>
              <a:t>app.use</a:t>
            </a:r>
            <a:r>
              <a:rPr lang="en-US" b="1" dirty="0"/>
              <a:t>(compression());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1778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Platinum Sponsors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54" y="2053783"/>
            <a:ext cx="4438383" cy="14794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251" y="2479144"/>
            <a:ext cx="3810000" cy="1054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251" y="4418531"/>
            <a:ext cx="4096730" cy="11334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373666"/>
            <a:ext cx="4169857" cy="122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1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http.js</a:t>
            </a:r>
            <a:r>
              <a:rPr lang="en-US" dirty="0" smtClean="0"/>
              <a:t> changes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express = require("express");</a:t>
            </a:r>
          </a:p>
          <a:p>
            <a:pPr marL="0" indent="0">
              <a:buNone/>
            </a:pPr>
            <a:r>
              <a:rPr lang="en-US" b="1" dirty="0" err="1"/>
              <a:t>var</a:t>
            </a:r>
            <a:r>
              <a:rPr lang="en-US" b="1" dirty="0"/>
              <a:t> compression = require("compression"); </a:t>
            </a:r>
            <a:r>
              <a:rPr lang="en-US" dirty="0" smtClean="0">
                <a:solidFill>
                  <a:srgbClr val="FF0000"/>
                </a:solidFill>
              </a:rPr>
              <a:t>//imports module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app = express();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dirty="0"/>
              <a:t>// Run static server</a:t>
            </a:r>
          </a:p>
          <a:p>
            <a:pPr marL="0" indent="0">
              <a:buNone/>
            </a:pPr>
            <a:r>
              <a:rPr lang="en-US" b="1" dirty="0" err="1"/>
              <a:t>app.use</a:t>
            </a:r>
            <a:r>
              <a:rPr lang="en-US" b="1" dirty="0"/>
              <a:t>(compression()); </a:t>
            </a:r>
            <a:r>
              <a:rPr lang="en-US" dirty="0" smtClean="0">
                <a:solidFill>
                  <a:srgbClr val="FF0000"/>
                </a:solidFill>
              </a:rPr>
              <a:t>//</a:t>
            </a:r>
            <a:r>
              <a:rPr lang="en-US" dirty="0">
                <a:solidFill>
                  <a:srgbClr val="FF0000"/>
                </a:solidFill>
              </a:rPr>
              <a:t>hooks </a:t>
            </a:r>
            <a:r>
              <a:rPr lang="en-US" dirty="0" smtClean="0">
                <a:solidFill>
                  <a:srgbClr val="FF0000"/>
                </a:solidFill>
              </a:rPr>
              <a:t>compression </a:t>
            </a:r>
            <a:r>
              <a:rPr lang="en-US" dirty="0">
                <a:solidFill>
                  <a:srgbClr val="FF0000"/>
                </a:solidFill>
              </a:rPr>
              <a:t>module </a:t>
            </a:r>
            <a:r>
              <a:rPr lang="en-US" dirty="0" smtClean="0">
                <a:solidFill>
                  <a:srgbClr val="FF0000"/>
                </a:solidFill>
              </a:rPr>
              <a:t>to web </a:t>
            </a:r>
            <a:r>
              <a:rPr lang="en-US" dirty="0">
                <a:solidFill>
                  <a:srgbClr val="FF0000"/>
                </a:solidFill>
              </a:rPr>
              <a:t>server </a:t>
            </a:r>
          </a:p>
          <a:p>
            <a:pPr marL="0" indent="0">
              <a:buNone/>
            </a:pPr>
            <a:r>
              <a:rPr lang="en-US" dirty="0" err="1"/>
              <a:t>app.use</a:t>
            </a:r>
            <a:r>
              <a:rPr lang="en-US" dirty="0"/>
              <a:t>(</a:t>
            </a:r>
            <a:r>
              <a:rPr lang="en-US" dirty="0" err="1"/>
              <a:t>express.static</a:t>
            </a:r>
            <a:r>
              <a:rPr lang="en-US" dirty="0"/>
              <a:t>(__</a:t>
            </a:r>
            <a:r>
              <a:rPr lang="en-US" dirty="0" err="1"/>
              <a:t>dirname</a:t>
            </a:r>
            <a:r>
              <a:rPr lang="en-US" dirty="0"/>
              <a:t>));</a:t>
            </a:r>
          </a:p>
          <a:p>
            <a:pPr marL="0" indent="0">
              <a:buNone/>
            </a:pPr>
            <a:r>
              <a:rPr lang="en-US" dirty="0" err="1"/>
              <a:t>app.listen</a:t>
            </a:r>
            <a:r>
              <a:rPr lang="en-US" dirty="0"/>
              <a:t>(8080); </a:t>
            </a:r>
          </a:p>
        </p:txBody>
      </p:sp>
    </p:spTree>
    <p:extLst>
      <p:ext uri="{BB962C8B-B14F-4D97-AF65-F5344CB8AC3E}">
        <p14:creationId xmlns:p14="http://schemas.microsoft.com/office/powerpoint/2010/main" val="186949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Servers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Apache, edit </a:t>
            </a:r>
            <a:r>
              <a:rPr lang="en-US" dirty="0" err="1" smtClean="0"/>
              <a:t>httpd.conf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check if </a:t>
            </a:r>
            <a:r>
              <a:rPr lang="en-US" dirty="0"/>
              <a:t>the module is </a:t>
            </a:r>
            <a:r>
              <a:rPr lang="en-US" dirty="0" smtClean="0"/>
              <a:t>available, enable on media/MIME types:</a:t>
            </a:r>
          </a:p>
          <a:p>
            <a:pPr marL="457200" lvl="1" indent="0">
              <a:buNone/>
            </a:pPr>
            <a:r>
              <a:rPr lang="en-US" sz="2800" dirty="0" smtClean="0"/>
              <a:t>&lt;</a:t>
            </a:r>
            <a:r>
              <a:rPr lang="en-US" sz="2800" dirty="0" err="1"/>
              <a:t>IfModule</a:t>
            </a:r>
            <a:r>
              <a:rPr lang="en-US" sz="2800" dirty="0"/>
              <a:t> </a:t>
            </a:r>
            <a:r>
              <a:rPr lang="en-US" sz="2800" dirty="0" err="1"/>
              <a:t>mod_deflate.c</a:t>
            </a:r>
            <a:r>
              <a:rPr lang="en-US" sz="2800" dirty="0" smtClean="0"/>
              <a:t>&gt;</a:t>
            </a:r>
          </a:p>
          <a:p>
            <a:pPr marL="457200" lvl="1" indent="0">
              <a:buNone/>
            </a:pPr>
            <a:r>
              <a:rPr lang="en-US" sz="2800" dirty="0" smtClean="0"/>
              <a:t>    </a:t>
            </a:r>
            <a:r>
              <a:rPr lang="en-US" sz="2800" dirty="0" err="1" smtClean="0"/>
              <a:t>AddOutputFilterByType</a:t>
            </a:r>
            <a:r>
              <a:rPr lang="en-US" sz="2800" dirty="0" smtClean="0"/>
              <a:t> </a:t>
            </a:r>
            <a:r>
              <a:rPr lang="en-US" sz="2800" dirty="0"/>
              <a:t>DEFLATE text/html text/</a:t>
            </a:r>
            <a:r>
              <a:rPr lang="en-US" sz="2800" dirty="0" err="1"/>
              <a:t>css</a:t>
            </a:r>
            <a:r>
              <a:rPr lang="en-US" sz="2800" dirty="0"/>
              <a:t> text/</a:t>
            </a:r>
            <a:r>
              <a:rPr lang="en-US" sz="2800" dirty="0" err="1"/>
              <a:t>javascript</a:t>
            </a:r>
            <a:r>
              <a:rPr lang="en-US" sz="2800" dirty="0"/>
              <a:t> </a:t>
            </a:r>
          </a:p>
          <a:p>
            <a:pPr marL="457200" lvl="1" indent="0">
              <a:buNone/>
            </a:pPr>
            <a:r>
              <a:rPr lang="en-US" sz="2800" dirty="0"/>
              <a:t>&lt;/</a:t>
            </a:r>
            <a:r>
              <a:rPr lang="en-US" sz="2800" dirty="0" err="1"/>
              <a:t>IfModule</a:t>
            </a:r>
            <a:r>
              <a:rPr lang="en-US" sz="2800" dirty="0"/>
              <a:t>&gt;</a:t>
            </a:r>
          </a:p>
          <a:p>
            <a:r>
              <a:rPr lang="en-US" dirty="0" smtClean="0"/>
              <a:t>For IIS, use </a:t>
            </a:r>
            <a:r>
              <a:rPr lang="en-US" dirty="0" err="1"/>
              <a:t>inetmgr</a:t>
            </a:r>
            <a:r>
              <a:rPr lang="en-US" dirty="0"/>
              <a:t> </a:t>
            </a:r>
            <a:r>
              <a:rPr lang="en-US" dirty="0" smtClean="0"/>
              <a:t>GUI tool</a:t>
            </a:r>
          </a:p>
          <a:p>
            <a:endParaRPr lang="en-US" dirty="0"/>
          </a:p>
          <a:p>
            <a:r>
              <a:rPr lang="en-US" dirty="0" smtClean="0"/>
              <a:t>Don’t enable compression on already compressed files</a:t>
            </a:r>
          </a:p>
          <a:p>
            <a:pPr lvl="1"/>
            <a:r>
              <a:rPr lang="en-US" dirty="0" smtClean="0"/>
              <a:t>like JPEG</a:t>
            </a:r>
            <a:r>
              <a:rPr lang="en-US" dirty="0"/>
              <a:t>, </a:t>
            </a:r>
            <a:r>
              <a:rPr lang="en-US" dirty="0" smtClean="0"/>
              <a:t>PNG, GIF </a:t>
            </a:r>
            <a:r>
              <a:rPr lang="en-US" dirty="0"/>
              <a:t>images and </a:t>
            </a:r>
            <a:r>
              <a:rPr lang="en-US" dirty="0" smtClean="0"/>
              <a:t>WOFF/WOFF2 </a:t>
            </a:r>
            <a:r>
              <a:rPr lang="en-US" dirty="0"/>
              <a:t>font files.</a:t>
            </a:r>
          </a:p>
        </p:txBody>
      </p:sp>
    </p:spTree>
    <p:extLst>
      <p:ext uri="{BB962C8B-B14F-4D97-AF65-F5344CB8AC3E}">
        <p14:creationId xmlns:p14="http://schemas.microsoft.com/office/powerpoint/2010/main" val="37388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Compression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tinyPNG.com</a:t>
            </a:r>
            <a:endParaRPr lang="en-US" dirty="0" smtClean="0"/>
          </a:p>
          <a:p>
            <a:pPr lvl="1"/>
            <a:r>
              <a:rPr lang="en-US" dirty="0" err="1" smtClean="0"/>
              <a:t>Ch</a:t>
            </a:r>
            <a:r>
              <a:rPr lang="en-US" dirty="0" smtClean="0"/>
              <a:t> 6 mentions local tools</a:t>
            </a:r>
          </a:p>
          <a:p>
            <a:r>
              <a:rPr lang="en-US" dirty="0" smtClean="0"/>
              <a:t>Checkout optimized branch and see new waterfall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checkout -f </a:t>
            </a:r>
            <a:r>
              <a:rPr lang="en-US" dirty="0" smtClean="0"/>
              <a:t>optimized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64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69044"/>
          </a:xfrm>
        </p:spPr>
        <p:txBody>
          <a:bodyPr/>
          <a:lstStyle/>
          <a:p>
            <a:r>
              <a:rPr lang="en-US" dirty="0" err="1" smtClean="0"/>
              <a:t>Ch</a:t>
            </a:r>
            <a:r>
              <a:rPr lang="en-US" dirty="0" smtClean="0"/>
              <a:t> 2: </a:t>
            </a:r>
            <a:r>
              <a:rPr lang="en-US" dirty="0" err="1" smtClean="0"/>
              <a:t>Assesment</a:t>
            </a:r>
            <a:r>
              <a:rPr lang="en-US" dirty="0" smtClean="0"/>
              <a:t> Tools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301765"/>
            <a:ext cx="9144000" cy="3673365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 lvl="0" fontAlgn="base"/>
            <a:r>
              <a:rPr lang="en-US" dirty="0" smtClean="0"/>
              <a:t>- Google </a:t>
            </a:r>
            <a:r>
              <a:rPr lang="en-US" dirty="0" err="1"/>
              <a:t>PageSpeed</a:t>
            </a:r>
            <a:r>
              <a:rPr lang="en-US" dirty="0"/>
              <a:t> </a:t>
            </a:r>
            <a:r>
              <a:rPr lang="en-US" dirty="0" smtClean="0"/>
              <a:t>Insights</a:t>
            </a:r>
            <a:endParaRPr lang="en-US" dirty="0"/>
          </a:p>
          <a:p>
            <a:pPr lvl="0" fontAlgn="base"/>
            <a:r>
              <a:rPr lang="en-US" dirty="0" smtClean="0"/>
              <a:t>- Network </a:t>
            </a:r>
            <a:r>
              <a:rPr lang="en-US" dirty="0"/>
              <a:t>request inspectors </a:t>
            </a:r>
            <a:r>
              <a:rPr lang="en-US" dirty="0" smtClean="0"/>
              <a:t>for timing </a:t>
            </a:r>
            <a:r>
              <a:rPr lang="en-US" dirty="0"/>
              <a:t>information for </a:t>
            </a:r>
            <a:r>
              <a:rPr lang="en-US" dirty="0" smtClean="0"/>
              <a:t>assets</a:t>
            </a:r>
            <a:endParaRPr lang="en-US" dirty="0"/>
          </a:p>
          <a:p>
            <a:pPr lvl="0" fontAlgn="base"/>
            <a:r>
              <a:rPr lang="en-US" dirty="0" smtClean="0"/>
              <a:t>- Rendering </a:t>
            </a:r>
            <a:r>
              <a:rPr lang="en-US" dirty="0"/>
              <a:t>profilers to diagnose poor rendering </a:t>
            </a:r>
            <a:r>
              <a:rPr lang="en-US" dirty="0" smtClean="0"/>
              <a:t>performance</a:t>
            </a:r>
            <a:endParaRPr lang="en-US" dirty="0"/>
          </a:p>
          <a:p>
            <a:pPr lvl="0" fontAlgn="base"/>
            <a:r>
              <a:rPr lang="en-US" dirty="0" smtClean="0"/>
              <a:t>- Benchmarking </a:t>
            </a:r>
            <a:r>
              <a:rPr lang="en-US" dirty="0"/>
              <a:t>JavaScript </a:t>
            </a:r>
            <a:r>
              <a:rPr lang="en-US" dirty="0" smtClean="0"/>
              <a:t>code</a:t>
            </a:r>
            <a:endParaRPr lang="en-US" dirty="0"/>
          </a:p>
          <a:p>
            <a:r>
              <a:rPr lang="en-US" dirty="0" smtClean="0"/>
              <a:t>- Emulating different device </a:t>
            </a:r>
            <a:r>
              <a:rPr lang="en-US" dirty="0"/>
              <a:t>and internet </a:t>
            </a:r>
            <a:r>
              <a:rPr lang="en-US" dirty="0" smtClean="0"/>
              <a:t>connection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17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7427"/>
            <a:ext cx="10515600" cy="1325563"/>
          </a:xfrm>
        </p:spPr>
        <p:txBody>
          <a:bodyPr/>
          <a:lstStyle/>
          <a:p>
            <a:r>
              <a:rPr lang="en-US" dirty="0" smtClean="0"/>
              <a:t>Google </a:t>
            </a:r>
            <a:r>
              <a:rPr lang="en-US" dirty="0" err="1" smtClean="0"/>
              <a:t>PageSpeed</a:t>
            </a:r>
            <a:r>
              <a:rPr lang="en-US" dirty="0" smtClean="0"/>
              <a:t> Insights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https://developers.google.com/speed/pagespeed/insights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875" y="2249739"/>
            <a:ext cx="5737325" cy="460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Accumalated</a:t>
            </a:r>
            <a:r>
              <a:rPr lang="en-US" dirty="0" smtClean="0"/>
              <a:t> Page Speed Insights from Google 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 smtClean="0">
                <a:hlinkClick r:id="rId2"/>
              </a:rPr>
              <a:t>http</a:t>
            </a:r>
            <a:r>
              <a:rPr lang="en-US" u="sng" dirty="0">
                <a:hlinkClick r:id="rId2"/>
              </a:rPr>
              <a:t>://www.google.com/analytics</a:t>
            </a:r>
            <a:r>
              <a:rPr lang="en-US" dirty="0"/>
              <a:t> 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79" y="2344331"/>
            <a:ext cx="2799047" cy="41650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260" y="2717782"/>
            <a:ext cx="8491608" cy="352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1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 Tools Network Tab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4067547" cy="4351338"/>
          </a:xfrm>
        </p:spPr>
        <p:txBody>
          <a:bodyPr/>
          <a:lstStyle/>
          <a:p>
            <a:r>
              <a:rPr lang="en-US" dirty="0" smtClean="0"/>
              <a:t>Waterfall Chart for each resource</a:t>
            </a:r>
          </a:p>
          <a:p>
            <a:r>
              <a:rPr lang="en-US" dirty="0" smtClean="0"/>
              <a:t>TTFB: Time </a:t>
            </a:r>
            <a:r>
              <a:rPr lang="en-US" dirty="0"/>
              <a:t>to First </a:t>
            </a:r>
            <a:r>
              <a:rPr lang="en-US" dirty="0" smtClean="0"/>
              <a:t>Byte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747" y="1825625"/>
            <a:ext cx="6744970" cy="437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0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737" y="1470329"/>
            <a:ext cx="9186332" cy="454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6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7645"/>
            <a:ext cx="10515600" cy="1325563"/>
          </a:xfrm>
        </p:spPr>
        <p:txBody>
          <a:bodyPr/>
          <a:lstStyle/>
          <a:p>
            <a:r>
              <a:rPr lang="en-US" dirty="0" smtClean="0"/>
              <a:t>Viewing Headers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61"/>
          <a:stretch/>
        </p:blipFill>
        <p:spPr>
          <a:xfrm>
            <a:off x="838200" y="1801807"/>
            <a:ext cx="9269906" cy="474397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722374" y="4122175"/>
            <a:ext cx="2551471" cy="2875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199" y="1250438"/>
            <a:ext cx="10515601" cy="445627"/>
          </a:xfrm>
        </p:spPr>
        <p:txBody>
          <a:bodyPr>
            <a:normAutofit lnSpcReduction="10000"/>
          </a:bodyPr>
          <a:lstStyle/>
          <a:p>
            <a:r>
              <a:rPr lang="tr-TR" dirty="0" smtClean="0"/>
              <a:t>Content Encod</a:t>
            </a:r>
            <a:r>
              <a:rPr lang="en-US" dirty="0" err="1" smtClean="0"/>
              <a:t>ing</a:t>
            </a:r>
            <a:r>
              <a:rPr lang="en-US" dirty="0" smtClean="0"/>
              <a:t>, caching, cookies…</a:t>
            </a:r>
          </a:p>
        </p:txBody>
      </p:sp>
    </p:spTree>
    <p:extLst>
      <p:ext uri="{BB962C8B-B14F-4D97-AF65-F5344CB8AC3E}">
        <p14:creationId xmlns:p14="http://schemas.microsoft.com/office/powerpoint/2010/main" val="77082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409"/>
            <a:ext cx="10515600" cy="1325563"/>
          </a:xfrm>
        </p:spPr>
        <p:txBody>
          <a:bodyPr/>
          <a:lstStyle/>
          <a:p>
            <a:r>
              <a:rPr lang="en-US" dirty="0" smtClean="0"/>
              <a:t>Timeline 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708" y="1094067"/>
            <a:ext cx="9459645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5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Gold Sponsors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572" y="3836800"/>
            <a:ext cx="2857500" cy="895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715" y="5054913"/>
            <a:ext cx="2857500" cy="838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991" y="3529034"/>
            <a:ext cx="3882978" cy="11390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572" y="2390553"/>
            <a:ext cx="2857500" cy="838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80" y="2180492"/>
            <a:ext cx="3278420" cy="96167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715" y="2303962"/>
            <a:ext cx="2857500" cy="838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3780324"/>
            <a:ext cx="28575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216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704" y="365125"/>
            <a:ext cx="10515600" cy="1325563"/>
          </a:xfrm>
        </p:spPr>
        <p:txBody>
          <a:bodyPr/>
          <a:lstStyle/>
          <a:p>
            <a:r>
              <a:rPr lang="en-US" dirty="0" smtClean="0"/>
              <a:t>Pie Chart in Summary Tab &amp; Color Legend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85" y="1758156"/>
            <a:ext cx="1071543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7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Janky Fames Marked 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16" y="1338453"/>
            <a:ext cx="10429461" cy="532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91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14739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Janky </a:t>
            </a:r>
            <a:r>
              <a:rPr lang="en-US" dirty="0" smtClean="0"/>
              <a:t>Frames </a:t>
            </a:r>
            <a:r>
              <a:rPr lang="en-US" dirty="0"/>
              <a:t>Marked 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147391" cy="4351338"/>
          </a:xfrm>
        </p:spPr>
        <p:txBody>
          <a:bodyPr/>
          <a:lstStyle/>
          <a:p>
            <a:r>
              <a:rPr lang="en-US" dirty="0" smtClean="0"/>
              <a:t>Janky: Low fps</a:t>
            </a:r>
          </a:p>
          <a:p>
            <a:r>
              <a:rPr lang="en-US" dirty="0" smtClean="0"/>
              <a:t>Use Event Log tab</a:t>
            </a:r>
          </a:p>
          <a:p>
            <a:r>
              <a:rPr lang="en-US" dirty="0" smtClean="0"/>
              <a:t>“Timer Fired” </a:t>
            </a:r>
          </a:p>
          <a:p>
            <a:pPr lvl="1"/>
            <a:r>
              <a:rPr lang="en-US" dirty="0"/>
              <a:t>means </a:t>
            </a:r>
            <a:r>
              <a:rPr lang="en-US" dirty="0" err="1" smtClean="0"/>
              <a:t>setTimeout</a:t>
            </a:r>
            <a:r>
              <a:rPr lang="en-US" dirty="0" smtClean="0"/>
              <a:t>/ </a:t>
            </a:r>
            <a:r>
              <a:rPr lang="en-US" dirty="0" err="1"/>
              <a:t>setInterval</a:t>
            </a:r>
            <a:r>
              <a:rPr lang="en-US" dirty="0"/>
              <a:t> </a:t>
            </a:r>
            <a:r>
              <a:rPr lang="en-US" dirty="0" smtClean="0"/>
              <a:t>call </a:t>
            </a:r>
          </a:p>
          <a:p>
            <a:pPr lvl="1"/>
            <a:r>
              <a:rPr lang="en-US" dirty="0" smtClean="0"/>
              <a:t>very </a:t>
            </a:r>
            <a:r>
              <a:rPr lang="en-US" dirty="0"/>
              <a:t>resource </a:t>
            </a:r>
            <a:r>
              <a:rPr lang="en-US" dirty="0" smtClean="0"/>
              <a:t>intensive</a:t>
            </a:r>
          </a:p>
          <a:p>
            <a:r>
              <a:rPr lang="en-US" dirty="0" smtClean="0"/>
              <a:t>Use CSS Transform when possible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895" y="365125"/>
            <a:ext cx="7201905" cy="576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77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</a:t>
            </a:r>
            <a:r>
              <a:rPr lang="en-US" dirty="0" smtClean="0"/>
              <a:t>Transform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Solves jittery animation &amp; saves CPU consumption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60" y="2735010"/>
            <a:ext cx="10507126" cy="377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5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More Console API to Benchmark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console.timestamp</a:t>
            </a:r>
            <a:endParaRPr lang="en-US" dirty="0" smtClean="0"/>
          </a:p>
          <a:p>
            <a:r>
              <a:rPr lang="en-US" dirty="0" err="1"/>
              <a:t>console.time</a:t>
            </a:r>
            <a:r>
              <a:rPr lang="en-US" dirty="0"/>
              <a:t>("</a:t>
            </a:r>
            <a:r>
              <a:rPr lang="en-US" dirty="0" err="1"/>
              <a:t>querySelector</a:t>
            </a:r>
            <a:r>
              <a:rPr lang="en-US" dirty="0"/>
              <a:t>"); </a:t>
            </a:r>
            <a:r>
              <a:rPr lang="en-US" dirty="0" err="1"/>
              <a:t>document.querySelector</a:t>
            </a:r>
            <a:r>
              <a:rPr lang="en-US" dirty="0"/>
              <a:t>("#schedule"); </a:t>
            </a:r>
            <a:r>
              <a:rPr lang="en-US" dirty="0" err="1"/>
              <a:t>console.timeEnd</a:t>
            </a:r>
            <a:r>
              <a:rPr lang="en-US" dirty="0"/>
              <a:t>("</a:t>
            </a:r>
            <a:r>
              <a:rPr lang="en-US" dirty="0" err="1"/>
              <a:t>querySelector</a:t>
            </a:r>
            <a:r>
              <a:rPr lang="en-US" dirty="0"/>
              <a:t>");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080" y="4001294"/>
            <a:ext cx="8468908" cy="206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7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Device Simulation Mode </a:t>
            </a:r>
            <a:r>
              <a:rPr lang="en-US" dirty="0"/>
              <a:t>in Chrome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0252" y="3071191"/>
            <a:ext cx="4863548" cy="3105772"/>
          </a:xfrm>
        </p:spPr>
        <p:txBody>
          <a:bodyPr/>
          <a:lstStyle/>
          <a:p>
            <a:r>
              <a:rPr lang="en-US" dirty="0" err="1" smtClean="0"/>
              <a:t>Command+Shift+M</a:t>
            </a:r>
            <a:r>
              <a:rPr lang="en-US" dirty="0" smtClean="0"/>
              <a:t> (Mac)</a:t>
            </a:r>
          </a:p>
          <a:p>
            <a:r>
              <a:rPr lang="en-US" dirty="0" err="1" smtClean="0"/>
              <a:t>Ctrl+Shift+M</a:t>
            </a:r>
            <a:r>
              <a:rPr lang="en-US" dirty="0" smtClean="0"/>
              <a:t> (Win)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91477"/>
            <a:ext cx="5373757" cy="51841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339" y="1391477"/>
            <a:ext cx="3391373" cy="91452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0993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Debugging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64" y="1779105"/>
            <a:ext cx="9374671" cy="463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21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69044"/>
          </a:xfrm>
        </p:spPr>
        <p:txBody>
          <a:bodyPr/>
          <a:lstStyle/>
          <a:p>
            <a:r>
              <a:rPr lang="en-US" dirty="0" err="1" smtClean="0"/>
              <a:t>Ch</a:t>
            </a:r>
            <a:r>
              <a:rPr lang="en-US" dirty="0" smtClean="0"/>
              <a:t> 3:</a:t>
            </a:r>
            <a:r>
              <a:rPr lang="en-US" dirty="0"/>
              <a:t>Optimizing CSS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301765"/>
            <a:ext cx="9144000" cy="3959887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 lvl="0" fontAlgn="base"/>
            <a:r>
              <a:rPr lang="en-US" dirty="0" smtClean="0"/>
              <a:t>- CSS File Size </a:t>
            </a:r>
            <a:br>
              <a:rPr lang="en-US" dirty="0" smtClean="0"/>
            </a:br>
            <a:r>
              <a:rPr lang="en-US" dirty="0" smtClean="0"/>
              <a:t>(Shorthand </a:t>
            </a:r>
            <a:r>
              <a:rPr lang="en-US" dirty="0"/>
              <a:t>CSS properties, </a:t>
            </a:r>
            <a:r>
              <a:rPr lang="en-US" dirty="0" smtClean="0"/>
              <a:t>shallow </a:t>
            </a:r>
            <a:r>
              <a:rPr lang="en-US" dirty="0"/>
              <a:t>CSS selectors, </a:t>
            </a:r>
            <a:r>
              <a:rPr lang="en-US" dirty="0" smtClean="0"/>
              <a:t>DRY </a:t>
            </a:r>
            <a:r>
              <a:rPr lang="en-US" dirty="0"/>
              <a:t>principle</a:t>
            </a:r>
            <a:r>
              <a:rPr lang="en-US" dirty="0" smtClean="0"/>
              <a:t>.)</a:t>
            </a:r>
            <a:endParaRPr lang="en-US" dirty="0"/>
          </a:p>
          <a:p>
            <a:pPr lvl="0" fontAlgn="base"/>
            <a:r>
              <a:rPr lang="en-US" dirty="0" smtClean="0"/>
              <a:t>- Segment </a:t>
            </a:r>
            <a:r>
              <a:rPr lang="en-US" dirty="0"/>
              <a:t>your CSS based on how your users access your website.</a:t>
            </a:r>
          </a:p>
          <a:p>
            <a:pPr lvl="0" fontAlgn="base"/>
            <a:r>
              <a:rPr lang="en-US" dirty="0" smtClean="0"/>
              <a:t>- Mobile-first </a:t>
            </a:r>
            <a:r>
              <a:rPr lang="en-US" dirty="0"/>
              <a:t>responsive web design.</a:t>
            </a:r>
          </a:p>
          <a:p>
            <a:pPr lvl="0" fontAlgn="base"/>
            <a:r>
              <a:rPr lang="en-US" dirty="0" smtClean="0"/>
              <a:t>- Performant </a:t>
            </a:r>
            <a:r>
              <a:rPr lang="en-US" dirty="0"/>
              <a:t>CSS </a:t>
            </a:r>
            <a:r>
              <a:rPr lang="en-US" dirty="0" smtClean="0"/>
              <a:t>selectors</a:t>
            </a:r>
            <a:endParaRPr lang="en-US" dirty="0"/>
          </a:p>
          <a:p>
            <a:pPr lvl="0" fontAlgn="base"/>
            <a:r>
              <a:rPr lang="en-US" dirty="0" smtClean="0"/>
              <a:t>- Flexbox </a:t>
            </a:r>
            <a:r>
              <a:rPr lang="en-US" dirty="0"/>
              <a:t>layout </a:t>
            </a:r>
            <a:r>
              <a:rPr lang="en-US" dirty="0" smtClean="0"/>
              <a:t>engine</a:t>
            </a:r>
          </a:p>
          <a:p>
            <a:pPr lvl="0" fontAlgn="base"/>
            <a:r>
              <a:rPr lang="en-US" dirty="0" smtClean="0"/>
              <a:t>- CSS </a:t>
            </a:r>
            <a:r>
              <a:rPr lang="en-US" dirty="0"/>
              <a:t>transitions.</a:t>
            </a:r>
          </a:p>
          <a:p>
            <a:pPr lvl="0" fontAlgn="base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00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8049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Shorthand CSS properties</a:t>
            </a:r>
            <a:br>
              <a:rPr lang="en-US" dirty="0"/>
            </a:br>
            <a:r>
              <a:rPr lang="en-US" sz="2400" dirty="0">
                <a:hlinkClick r:id="rId3"/>
              </a:rPr>
              <a:t>https://</a:t>
            </a:r>
            <a:r>
              <a:rPr lang="en-US" sz="2400" dirty="0" smtClean="0">
                <a:hlinkClick r:id="rId3"/>
              </a:rPr>
              <a:t>www.w3.org/community/webed/wiki/CSS_shorthand_reference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379303"/>
            <a:ext cx="10515600" cy="2797659"/>
          </a:xfrm>
        </p:spPr>
        <p:txBody>
          <a:bodyPr numCol="2"/>
          <a:lstStyle/>
          <a:p>
            <a:pPr marL="0" indent="0">
              <a:buNone/>
            </a:pPr>
            <a:r>
              <a:rPr lang="en-US" dirty="0" smtClean="0"/>
              <a:t>Margin ex:</a:t>
            </a:r>
          </a:p>
          <a:p>
            <a:pPr marL="0" indent="0">
              <a:buNone/>
            </a:pPr>
            <a:r>
              <a:rPr lang="en-US" dirty="0" smtClean="0"/>
              <a:t>margin-top</a:t>
            </a:r>
            <a:r>
              <a:rPr lang="en-US" dirty="0"/>
              <a:t>: 0;</a:t>
            </a:r>
          </a:p>
          <a:p>
            <a:pPr marL="0" indent="0">
              <a:buNone/>
            </a:pPr>
            <a:r>
              <a:rPr lang="en-US" dirty="0" smtClean="0"/>
              <a:t>margin-right</a:t>
            </a:r>
            <a:r>
              <a:rPr lang="en-US" dirty="0"/>
              <a:t>: 0;</a:t>
            </a:r>
          </a:p>
          <a:p>
            <a:pPr marL="0" indent="0">
              <a:buNone/>
            </a:pPr>
            <a:r>
              <a:rPr lang="en-US" dirty="0" smtClean="0"/>
              <a:t>margin-bottom</a:t>
            </a:r>
            <a:r>
              <a:rPr lang="en-US" dirty="0"/>
              <a:t>: -8px;</a:t>
            </a:r>
          </a:p>
          <a:p>
            <a:pPr marL="0" indent="0">
              <a:buNone/>
            </a:pPr>
            <a:r>
              <a:rPr lang="en-US" dirty="0" smtClean="0"/>
              <a:t>margin-left</a:t>
            </a:r>
            <a:r>
              <a:rPr lang="en-US" dirty="0"/>
              <a:t>: 0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margin: 0 0 -8px;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92" y="1690688"/>
            <a:ext cx="10993615" cy="138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61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Use Shallow CSS </a:t>
            </a:r>
            <a:r>
              <a:rPr lang="en-US" b="1" i="1" dirty="0" smtClean="0"/>
              <a:t>Selectors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985591"/>
            <a:ext cx="10515600" cy="2191372"/>
          </a:xfrm>
        </p:spPr>
        <p:txBody>
          <a:bodyPr/>
          <a:lstStyle/>
          <a:p>
            <a:r>
              <a:rPr lang="en-US" dirty="0" smtClean="0"/>
              <a:t>Can remove unused CSS styles using </a:t>
            </a:r>
            <a:r>
              <a:rPr lang="en-US" dirty="0" err="1" smtClean="0"/>
              <a:t>uncss</a:t>
            </a:r>
            <a:r>
              <a:rPr lang="en-US" dirty="0" smtClean="0"/>
              <a:t> node program</a:t>
            </a:r>
          </a:p>
          <a:p>
            <a:pPr marL="0" indent="0">
              <a:buNone/>
            </a:pPr>
            <a:r>
              <a:rPr lang="en-US" dirty="0" err="1"/>
              <a:t>npm</a:t>
            </a:r>
            <a:r>
              <a:rPr lang="en-US" dirty="0"/>
              <a:t> install -g </a:t>
            </a:r>
            <a:r>
              <a:rPr lang="en-US" dirty="0" err="1"/>
              <a:t>uncss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uncss</a:t>
            </a:r>
            <a:r>
              <a:rPr lang="en-US" dirty="0"/>
              <a:t> http://localhost:8080 -</a:t>
            </a:r>
            <a:r>
              <a:rPr lang="en-US" dirty="0" err="1"/>
              <a:t>i</a:t>
            </a:r>
            <a:r>
              <a:rPr lang="en-US" dirty="0"/>
              <a:t> .</a:t>
            </a:r>
            <a:r>
              <a:rPr lang="en-US" dirty="0" err="1"/>
              <a:t>modal.open</a:t>
            </a:r>
            <a:r>
              <a:rPr lang="en-US" dirty="0"/>
              <a:t> &gt; </a:t>
            </a:r>
            <a:r>
              <a:rPr lang="en-US" dirty="0" err="1"/>
              <a:t>css</a:t>
            </a:r>
            <a:r>
              <a:rPr lang="en-US" dirty="0"/>
              <a:t>/styles.clean.css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91" y="1825625"/>
            <a:ext cx="10924742" cy="189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5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680" y="3274890"/>
            <a:ext cx="10058400" cy="1450757"/>
          </a:xfrm>
        </p:spPr>
        <p:txBody>
          <a:bodyPr/>
          <a:lstStyle/>
          <a:p>
            <a:r>
              <a:rPr lang="en-US"/>
              <a:t>SWAG Sponsors</a:t>
            </a:r>
          </a:p>
        </p:txBody>
      </p:sp>
      <p:pic>
        <p:nvPicPr>
          <p:cNvPr id="5" name="Picture 11" descr="Wilder Minds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977" y="2398663"/>
            <a:ext cx="2755330" cy="80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249680" y="4390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Silver Sponsors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193532" y="4576748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425" y="5148371"/>
            <a:ext cx="2743200" cy="8046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274" y="2398663"/>
            <a:ext cx="3433163" cy="10070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025" y="5058804"/>
            <a:ext cx="2337580" cy="6856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575" y="5126403"/>
            <a:ext cx="28575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004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DRY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641573"/>
            <a:ext cx="10515600" cy="1535389"/>
          </a:xfrm>
        </p:spPr>
        <p:txBody>
          <a:bodyPr/>
          <a:lstStyle/>
          <a:p>
            <a:r>
              <a:rPr lang="en-US" dirty="0" err="1"/>
              <a:t>csscss</a:t>
            </a:r>
            <a:r>
              <a:rPr lang="en-US" dirty="0"/>
              <a:t> </a:t>
            </a:r>
            <a:r>
              <a:rPr lang="en-US" dirty="0" smtClean="0"/>
              <a:t>ruby gem to remove redundancies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137" y="1381539"/>
            <a:ext cx="7650664" cy="252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87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Segmenting CSS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file -&gt; slower on first page, faster on subsequent pages</a:t>
            </a:r>
          </a:p>
          <a:p>
            <a:r>
              <a:rPr lang="en-US" dirty="0"/>
              <a:t>data-driven </a:t>
            </a:r>
            <a:r>
              <a:rPr lang="en-US" dirty="0" smtClean="0"/>
              <a:t>method: the </a:t>
            </a:r>
            <a:r>
              <a:rPr lang="en-US" dirty="0"/>
              <a:t>path users take through your </a:t>
            </a:r>
            <a:r>
              <a:rPr lang="en-US" dirty="0" smtClean="0"/>
              <a:t>website, from site’s </a:t>
            </a:r>
            <a:r>
              <a:rPr lang="en-US" dirty="0"/>
              <a:t>analytics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587" y="2812774"/>
            <a:ext cx="4666588" cy="39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1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Customize frameworks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Eg</a:t>
            </a:r>
            <a:r>
              <a:rPr lang="en-US" dirty="0" smtClean="0"/>
              <a:t>: Bootstrap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424" y="2514599"/>
            <a:ext cx="7374635" cy="355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0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First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12" y="1690688"/>
            <a:ext cx="4641574" cy="45884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816" y="1690687"/>
            <a:ext cx="5804623" cy="458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31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74974" cy="43513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smtClean="0"/>
              <a:t>//</a:t>
            </a:r>
            <a:r>
              <a:rPr lang="en-US" dirty="0"/>
              <a:t> CSS resets </a:t>
            </a:r>
          </a:p>
          <a:p>
            <a:pPr marL="0" indent="0">
              <a:buNone/>
            </a:pPr>
            <a:r>
              <a:rPr lang="en-US" dirty="0"/>
              <a:t>html{</a:t>
            </a:r>
          </a:p>
          <a:p>
            <a:pPr marL="0" indent="0">
              <a:buNone/>
            </a:pPr>
            <a:r>
              <a:rPr lang="en-US" dirty="0"/>
              <a:t>	font-size: 16px; </a:t>
            </a:r>
            <a:r>
              <a:rPr lang="en-US" dirty="0" smtClean="0"/>
              <a:t>//</a:t>
            </a:r>
            <a:r>
              <a:rPr lang="en-US" dirty="0"/>
              <a:t> Default document font </a:t>
            </a:r>
            <a:r>
              <a:rPr lang="en-US" dirty="0" smtClean="0"/>
              <a:t>size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//(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/>
              <a:t>values are calculated from this </a:t>
            </a:r>
            <a:r>
              <a:rPr lang="en-US" dirty="0" smtClean="0"/>
              <a:t>default)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//</a:t>
            </a:r>
            <a:r>
              <a:rPr lang="en-US" dirty="0"/>
              <a:t>Default mobile </a:t>
            </a:r>
            <a:r>
              <a:rPr lang="en-US" dirty="0" smtClean="0"/>
              <a:t>styles (</a:t>
            </a:r>
            <a:r>
              <a:rPr lang="en-US" dirty="0"/>
              <a:t>not contained in any </a:t>
            </a:r>
            <a:r>
              <a:rPr lang="en-US" dirty="0" smtClean="0"/>
              <a:t>breakpoint)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@</a:t>
            </a:r>
            <a:r>
              <a:rPr lang="en-US" dirty="0"/>
              <a:t>media screen and (min-width 37.5em){ /* 600px / 16px */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//</a:t>
            </a:r>
            <a:r>
              <a:rPr lang="en-US" dirty="0"/>
              <a:t>Tablet-specific styles</a:t>
            </a:r>
            <a:r>
              <a:rPr lang="en-US" dirty="0" smtClean="0"/>
              <a:t>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@media screen and (min-width 62.5em){ /* 1000px / 16px */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//</a:t>
            </a:r>
            <a:r>
              <a:rPr lang="en-US" dirty="0"/>
              <a:t>Desktop-specific styles</a:t>
            </a:r>
            <a:r>
              <a:rPr lang="en-US" dirty="0" smtClean="0"/>
              <a:t>.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174" y="1690688"/>
            <a:ext cx="4873625" cy="18929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13174" y="3987741"/>
            <a:ext cx="6096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180340" marR="0">
              <a:lnSpc>
                <a:spcPts val="1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 to &lt;head&gt; element in html file</a:t>
            </a:r>
          </a:p>
          <a:p>
            <a:pPr marL="180340" marR="0">
              <a:lnSpc>
                <a:spcPts val="1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&lt;meta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name="viewport" content="width=device-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width,initial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-scale=1"&gt;</a:t>
            </a:r>
            <a:endParaRPr lang="en-US" dirty="0">
              <a:solidFill>
                <a:srgbClr val="000000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13174" y="5186472"/>
            <a:ext cx="56968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Google’s tool to check if mobile friendly:</a:t>
            </a:r>
          </a:p>
          <a:p>
            <a:r>
              <a:rPr lang="en-US" u="sng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https</a:t>
            </a:r>
            <a:r>
              <a:rPr lang="en-US" u="sng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://www.google.com/webmasters/tools/mobile-friendly/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49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Performance 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rely on the HTML &lt;link&gt; tag instead of </a:t>
            </a:r>
            <a:r>
              <a:rPr lang="en-US" dirty="0" err="1" smtClean="0"/>
              <a:t>css</a:t>
            </a:r>
            <a:r>
              <a:rPr lang="en-US" dirty="0" smtClean="0"/>
              <a:t> @import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21" y="4022484"/>
            <a:ext cx="3747053" cy="24029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96" y="2373629"/>
            <a:ext cx="8591386" cy="186044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71930" y="519859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LESS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and 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SASS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@import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is different.</a:t>
            </a:r>
            <a:b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It is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read by the compiler and used to bundle LESS/SASS files together.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05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 of </a:t>
            </a:r>
            <a:r>
              <a:rPr lang="en-US" dirty="0" err="1"/>
              <a:t>Unstyled</a:t>
            </a:r>
            <a:r>
              <a:rPr lang="en-US" dirty="0"/>
              <a:t> Content</a:t>
            </a:r>
            <a:r>
              <a:rPr lang="en-US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141"/>
          </a:xfrm>
        </p:spPr>
        <p:txBody>
          <a:bodyPr/>
          <a:lstStyle/>
          <a:p>
            <a:r>
              <a:rPr lang="en-US" dirty="0"/>
              <a:t>load </a:t>
            </a:r>
            <a:r>
              <a:rPr lang="en-US" dirty="0" smtClean="0"/>
              <a:t>CSS </a:t>
            </a:r>
            <a:r>
              <a:rPr lang="en-US" dirty="0"/>
              <a:t>&lt;link&gt; tag in your </a:t>
            </a:r>
            <a:r>
              <a:rPr lang="en-US" dirty="0" smtClean="0"/>
              <a:t>&lt;</a:t>
            </a:r>
            <a:r>
              <a:rPr lang="en-US" dirty="0"/>
              <a:t>head&gt; </a:t>
            </a:r>
            <a:r>
              <a:rPr lang="en-US" dirty="0" smtClean="0"/>
              <a:t>element</a:t>
            </a:r>
            <a:r>
              <a:rPr lang="en-US" smtClean="0"/>
              <a:t>, otherwise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75" y="2909668"/>
            <a:ext cx="11011822" cy="254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37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Flexbox layout instead of box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817479"/>
            <a:ext cx="10515600" cy="485611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https://css-tricks.com/snippets/</a:t>
            </a:r>
            <a:r>
              <a:rPr lang="en-US" dirty="0" err="1">
                <a:hlinkClick r:id="rId3"/>
              </a:rPr>
              <a:t>css</a:t>
            </a:r>
            <a:r>
              <a:rPr lang="en-US" dirty="0">
                <a:hlinkClick r:id="rId3"/>
              </a:rPr>
              <a:t>/a-guide-to-flexbox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731" y="1523770"/>
            <a:ext cx="3594538" cy="416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0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CSS transitions for animation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transition: </a:t>
            </a:r>
            <a:r>
              <a:rPr lang="en-US" b="1" i="1" dirty="0" smtClean="0"/>
              <a:t>transition-property transition-duration transition-timing-function transition-delay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.box{</a:t>
            </a:r>
          </a:p>
          <a:p>
            <a:pPr marL="0" indent="0">
              <a:buNone/>
            </a:pPr>
            <a:r>
              <a:rPr lang="en-US" dirty="0" smtClean="0"/>
              <a:t>	width</a:t>
            </a:r>
            <a:r>
              <a:rPr lang="en-US" dirty="0"/>
              <a:t>: 128px;</a:t>
            </a:r>
          </a:p>
          <a:p>
            <a:pPr marL="0" indent="0">
              <a:buNone/>
            </a:pPr>
            <a:r>
              <a:rPr lang="en-US" dirty="0" smtClean="0"/>
              <a:t>	height</a:t>
            </a:r>
            <a:r>
              <a:rPr lang="en-US" dirty="0"/>
              <a:t>: 128px;</a:t>
            </a:r>
          </a:p>
          <a:p>
            <a:pPr marL="0" indent="0">
              <a:buNone/>
            </a:pPr>
            <a:r>
              <a:rPr lang="en-US" dirty="0" smtClean="0"/>
              <a:t>	background</a:t>
            </a:r>
            <a:r>
              <a:rPr lang="en-US" dirty="0"/>
              <a:t>: #00a;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u="sng" dirty="0" smtClean="0"/>
              <a:t>transition</a:t>
            </a:r>
            <a:r>
              <a:rPr lang="en-US" u="sng" dirty="0"/>
              <a:t>: border-radius 2s ease-out;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dirty="0"/>
              <a:t>.</a:t>
            </a:r>
            <a:r>
              <a:rPr lang="en-US" dirty="0" err="1"/>
              <a:t>box:hover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u="sng" dirty="0"/>
              <a:t>border-radius: 50%; 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79572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69044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301765"/>
            <a:ext cx="9144000" cy="3673365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pPr lvl="0" fontAlgn="base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15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Surveys and Prizes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3150" y="1845734"/>
            <a:ext cx="8812530" cy="402336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sz="2800"/>
              <a:t>Please complete the session and event surveys!</a:t>
            </a:r>
          </a:p>
          <a:p>
            <a:pPr>
              <a:buFont typeface="Wingdings" charset="2"/>
              <a:buChar char="q"/>
            </a:pPr>
            <a:r>
              <a:rPr lang="en-US" sz="2400"/>
              <a:t>1 ticket per session survey</a:t>
            </a:r>
          </a:p>
          <a:p>
            <a:pPr>
              <a:buFont typeface="Wingdings" charset="2"/>
              <a:buChar char="q"/>
            </a:pPr>
            <a:r>
              <a:rPr lang="en-US" sz="2400"/>
              <a:t>1 ticket for the event survey</a:t>
            </a:r>
          </a:p>
          <a:p>
            <a:pPr>
              <a:buFont typeface="Wingdings" charset="2"/>
              <a:buChar char="q"/>
            </a:pPr>
            <a:r>
              <a:rPr lang="en-US" sz="2400"/>
              <a:t>1 ticket for completing the booth game</a:t>
            </a:r>
          </a:p>
          <a:p>
            <a:endParaRPr lang="en-US"/>
          </a:p>
          <a:p>
            <a:r>
              <a:rPr lang="en-US" sz="2800"/>
              <a:t>Drawing for prizes begins at 5pm in Q202</a:t>
            </a:r>
          </a:p>
        </p:txBody>
      </p:sp>
    </p:spTree>
    <p:extLst>
      <p:ext uri="{BB962C8B-B14F-4D97-AF65-F5344CB8AC3E}">
        <p14:creationId xmlns:p14="http://schemas.microsoft.com/office/powerpoint/2010/main" val="16895396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69044"/>
          </a:xfrm>
        </p:spPr>
        <p:txBody>
          <a:bodyPr/>
          <a:lstStyle/>
          <a:p>
            <a:r>
              <a:rPr lang="en-US" dirty="0" err="1" smtClean="0"/>
              <a:t>Ch</a:t>
            </a:r>
            <a:r>
              <a:rPr lang="en-US" dirty="0" smtClean="0"/>
              <a:t> 4: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301765"/>
            <a:ext cx="9144000" cy="3673365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pPr lvl="0" fontAlgn="base"/>
            <a:r>
              <a:rPr lang="en-US" dirty="0" smtClean="0"/>
              <a:t>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6234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547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6202"/>
            <a:ext cx="9144000" cy="88534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Web Optimization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122363"/>
            <a:ext cx="9144000" cy="1291530"/>
          </a:xfrm>
        </p:spPr>
        <p:txBody>
          <a:bodyPr/>
          <a:lstStyle/>
          <a:p>
            <a:r>
              <a:rPr lang="en" dirty="0"/>
              <a:t>This slide deck is available </a:t>
            </a:r>
            <a:r>
              <a:rPr lang="en" dirty="0" smtClean="0"/>
              <a:t>on</a:t>
            </a:r>
          </a:p>
          <a:p>
            <a:r>
              <a:rPr lang="en-US" dirty="0"/>
              <a:t>https://github.com/GTC-JS/ExtraPresentations</a:t>
            </a:r>
            <a:endParaRPr lang="en-US" dirty="0" smtClean="0"/>
          </a:p>
        </p:txBody>
      </p:sp>
      <p:sp>
        <p:nvSpPr>
          <p:cNvPr id="8" name="Shape 28"/>
          <p:cNvSpPr txBox="1">
            <a:spLocks noGrp="1"/>
          </p:cNvSpPr>
          <p:nvPr/>
        </p:nvSpPr>
        <p:spPr>
          <a:xfrm>
            <a:off x="2209800" y="2670495"/>
            <a:ext cx="7772400" cy="246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rtl="0">
              <a:spcBef>
                <a:spcPts val="0"/>
              </a:spcBef>
              <a:buNone/>
            </a:pPr>
            <a:r>
              <a:rPr lang="en" dirty="0"/>
              <a:t>Ozgur Ozturk, PhD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@DrOzTurk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github.com/DrOzturk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linkedin.com/in/OzgurOzturk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DrOzTurk.com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9" name="Shape 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72825" y="3542220"/>
            <a:ext cx="557475" cy="5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3000" y="3168370"/>
            <a:ext cx="483725" cy="48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2075" y="3952845"/>
            <a:ext cx="557475" cy="557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2697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Scientist at </a:t>
            </a:r>
            <a:r>
              <a:rPr lang="en-US" dirty="0" smtClean="0"/>
              <a:t>CareerBuilder &amp; Adjunct</a:t>
            </a:r>
            <a:br>
              <a:rPr lang="en-US" dirty="0" smtClean="0"/>
            </a:br>
            <a:r>
              <a:rPr lang="en-US" dirty="0" smtClean="0"/>
              <a:t>Web Programming Instructor at GTC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" t="5062" r="1448" b="2978"/>
          <a:stretch/>
        </p:blipFill>
        <p:spPr>
          <a:xfrm>
            <a:off x="6972095" y="3982604"/>
            <a:ext cx="3995530" cy="2405269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576" y="1765063"/>
            <a:ext cx="8988789" cy="11837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68936" y="2925323"/>
            <a:ext cx="77140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https://www.careerbuildercareers.com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02" y="3857728"/>
            <a:ext cx="5695123" cy="2655022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40164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3852"/>
            <a:ext cx="4777409" cy="473364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Thanks to </a:t>
            </a:r>
            <a:br>
              <a:rPr lang="en-US" dirty="0" smtClean="0"/>
            </a:br>
            <a:r>
              <a:rPr lang="en-US" dirty="0" smtClean="0"/>
              <a:t>Manning </a:t>
            </a:r>
            <a:br>
              <a:rPr lang="en-US" dirty="0" smtClean="0"/>
            </a:br>
            <a:r>
              <a:rPr lang="en-US" dirty="0" smtClean="0"/>
              <a:t>&amp;</a:t>
            </a:r>
            <a:br>
              <a:rPr lang="en-US" dirty="0" smtClean="0"/>
            </a:br>
            <a:r>
              <a:rPr lang="en-US" dirty="0" smtClean="0"/>
              <a:t>Jeremy Wagner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coupon:</a:t>
            </a:r>
            <a:br>
              <a:rPr lang="en-US" dirty="0" smtClean="0"/>
            </a:br>
            <a:r>
              <a:rPr lang="en-US" dirty="0"/>
              <a:t> </a:t>
            </a:r>
            <a:r>
              <a:rPr lang="en-US" b="1" dirty="0"/>
              <a:t>ACC2016</a:t>
            </a:r>
            <a:r>
              <a:rPr lang="en-US" dirty="0"/>
              <a:t> 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40</a:t>
            </a:r>
            <a:r>
              <a:rPr lang="en-US" sz="2200" dirty="0"/>
              <a:t>% off </a:t>
            </a: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smtClean="0"/>
              <a:t>all </a:t>
            </a:r>
            <a:r>
              <a:rPr lang="en-US" sz="2200" dirty="0"/>
              <a:t>formats, expiration: November 15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476" y="573853"/>
            <a:ext cx="4328405" cy="5280295"/>
          </a:xfrm>
        </p:spPr>
      </p:pic>
      <p:sp>
        <p:nvSpPr>
          <p:cNvPr id="6" name="Rectangle 5"/>
          <p:cNvSpPr/>
          <p:nvPr/>
        </p:nvSpPr>
        <p:spPr>
          <a:xfrm>
            <a:off x="2762860" y="6092687"/>
            <a:ext cx="60500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www.manning.com/books/web-performance-in-action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94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Enable Dev Tools on Safari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586" y="1825625"/>
            <a:ext cx="7695883" cy="39486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29972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46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51232</TotalTime>
  <Words>948</Words>
  <Application>Microsoft Macintosh PowerPoint</Application>
  <PresentationFormat>Widescreen</PresentationFormat>
  <Paragraphs>265</Paragraphs>
  <Slides>52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Calibri</vt:lpstr>
      <vt:lpstr>Calibri Light</vt:lpstr>
      <vt:lpstr>Courier New</vt:lpstr>
      <vt:lpstr>Segoe UI Light</vt:lpstr>
      <vt:lpstr>Times New Roman</vt:lpstr>
      <vt:lpstr>Wingdings</vt:lpstr>
      <vt:lpstr>Arial</vt:lpstr>
      <vt:lpstr>Office Theme</vt:lpstr>
      <vt:lpstr>PowerPoint Presentation</vt:lpstr>
      <vt:lpstr>Platinum Sponsors</vt:lpstr>
      <vt:lpstr>Gold Sponsors</vt:lpstr>
      <vt:lpstr>SWAG Sponsors</vt:lpstr>
      <vt:lpstr>Surveys and Prizes</vt:lpstr>
      <vt:lpstr>Web Optimization</vt:lpstr>
      <vt:lpstr>Data Scientist at CareerBuilder &amp; Adjunct Web Programming Instructor at GTC</vt:lpstr>
      <vt:lpstr>Thanks to  Manning  &amp; Jeremy Wagner  coupon:  ACC2016  40% off  all formats, expiration: November 15</vt:lpstr>
      <vt:lpstr>Enable Dev Tools on Safari</vt:lpstr>
      <vt:lpstr>Developer Tools</vt:lpstr>
      <vt:lpstr>Simulate Network Conditions</vt:lpstr>
      <vt:lpstr>Waterfall Charts </vt:lpstr>
      <vt:lpstr>Asset Requests by Browser from Server</vt:lpstr>
      <vt:lpstr>Node and Git</vt:lpstr>
      <vt:lpstr>Optimization Steps</vt:lpstr>
      <vt:lpstr>Minification</vt:lpstr>
      <vt:lpstr>Minification tools</vt:lpstr>
      <vt:lpstr>Compression</vt:lpstr>
      <vt:lpstr>Adding compression</vt:lpstr>
      <vt:lpstr>http.js changes</vt:lpstr>
      <vt:lpstr>Other Servers</vt:lpstr>
      <vt:lpstr>Image Compression</vt:lpstr>
      <vt:lpstr>Ch 2: Assesment Tools</vt:lpstr>
      <vt:lpstr>Google PageSpeed Insights</vt:lpstr>
      <vt:lpstr>Accumalated Page Speed Insights from Google Analytics</vt:lpstr>
      <vt:lpstr>Dev Tools Network Tab</vt:lpstr>
      <vt:lpstr>Headers</vt:lpstr>
      <vt:lpstr>Viewing Headers</vt:lpstr>
      <vt:lpstr>Timeline View</vt:lpstr>
      <vt:lpstr>Pie Chart in Summary Tab &amp; Color Legend </vt:lpstr>
      <vt:lpstr>Janky Fames Marked Red</vt:lpstr>
      <vt:lpstr>Janky Frames Marked Red</vt:lpstr>
      <vt:lpstr>CSS Transform</vt:lpstr>
      <vt:lpstr>More Console API to Benchmark Code</vt:lpstr>
      <vt:lpstr>Device Simulation Mode in Chrome</vt:lpstr>
      <vt:lpstr>Remote Debugging</vt:lpstr>
      <vt:lpstr>Ch 3:Optimizing CSS</vt:lpstr>
      <vt:lpstr>Shorthand CSS properties https://www.w3.org/community/webed/wiki/CSS_shorthand_reference</vt:lpstr>
      <vt:lpstr>Use Shallow CSS Selectors</vt:lpstr>
      <vt:lpstr>Go DRY</vt:lpstr>
      <vt:lpstr>Segmenting CSS file</vt:lpstr>
      <vt:lpstr>Customize frameworks </vt:lpstr>
      <vt:lpstr>Mobile First</vt:lpstr>
      <vt:lpstr>Media Queries</vt:lpstr>
      <vt:lpstr>CSS Performance tips</vt:lpstr>
      <vt:lpstr>Flash of Unstyled Content </vt:lpstr>
      <vt:lpstr>Use Flexbox layout instead of box model</vt:lpstr>
      <vt:lpstr>Use CSS transitions for animation</vt:lpstr>
      <vt:lpstr>Thank You</vt:lpstr>
      <vt:lpstr>PowerPoint Presentation</vt:lpstr>
      <vt:lpstr>Ch 4:</vt:lpstr>
      <vt:lpstr>PowerPoint Presentation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181</cp:revision>
  <dcterms:created xsi:type="dcterms:W3CDTF">2016-06-18T06:14:47Z</dcterms:created>
  <dcterms:modified xsi:type="dcterms:W3CDTF">2016-10-18T17:23:01Z</dcterms:modified>
</cp:coreProperties>
</file>